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60" r:id="rId3"/>
    <p:sldId id="258" r:id="rId4"/>
    <p:sldId id="259" r:id="rId5"/>
    <p:sldId id="263" r:id="rId6"/>
    <p:sldId id="262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99" autoAdjust="0"/>
    <p:restoredTop sz="94660"/>
  </p:normalViewPr>
  <p:slideViewPr>
    <p:cSldViewPr snapToGrid="0">
      <p:cViewPr>
        <p:scale>
          <a:sx n="200" d="100"/>
          <a:sy n="200" d="100"/>
        </p:scale>
        <p:origin x="974" y="-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DA992-3842-4F56-A2A6-3F944C719F50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62E8EB-EDCA-4ECC-B93A-6501B5275CE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22061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2E8EB-EDCA-4ECC-B93A-6501B5275CE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7584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DD66D-A7C9-0968-AA98-9AA07D752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B2BFE7-4D8A-C2E1-4641-4BE68BBB0E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0F8C4-C6BD-1712-585E-97FD10943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5B20B-3C62-7694-30AB-3D9D74A0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24108-79CC-4EDA-C25D-3040A863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90482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FCAB1-0017-5934-C28E-FDD457D20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B1E8ED-15D8-220D-3B50-027F52043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DF077-2C5E-11F9-981C-C866F1BBF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10EC7-6FA5-A581-0138-4DC1E6BBC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628DA-CE8C-A6F0-8C0C-696A6A4A5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7465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15E4FE-6B70-0C01-945D-690F5F6E9A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BBA2B-5900-DBD9-3725-9D6360CAD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CD25B-C965-F886-CEEE-09B12FAEF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DDC3D-A09C-0FEC-41E3-4CBD143D8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C9E3B-1480-6527-8D7F-861DF48C4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13307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EBA79-750E-BF2B-75DB-77387DA7F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51FED-405B-D40D-5CA4-618D3DD2F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924E4-49F1-BCDE-254A-3B9457E71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01D50-4EB4-FF75-BC66-03AEC46CA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9C49-0A31-022F-527A-3CBA27797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35500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A77F4-911D-1F7B-E68C-D0825555A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9FAD5-8003-8195-836B-4664C3798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22C04-E9ED-A298-1F35-7EA20CFC7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84C2E-3A71-4C16-0E24-EFCD651E2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F18B7-E98E-D405-8955-AAC89DE6E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886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8794B-0DB2-52C8-CDC6-C03F1EB56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A13BE-278B-F6E8-F7F5-04730C5777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33107-FA57-3632-F482-742B780CF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72637-6A85-864A-B8D7-82E33DB8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C1D2B9-C253-07F4-6040-65A188A1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EDFD59-F88A-529C-B6B4-25218A5FA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5294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E455-93B0-37CB-3204-7ECC37663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64418-AA6D-C9B7-A64B-D4856321B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FBC455-2FF2-1E55-36CD-D82EF3A02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CF07D4-F22A-EB3D-5BB0-28FFD6EE80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8E2084-BF3B-E10A-0237-EA5E0D2D95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C5CDC0-C42C-7987-E862-75FDD726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B5A71F-6EC9-F90F-7EDD-9FDD8AE5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A473F9-5ABB-D66A-D353-E3BEB52A0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1393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0A578-879F-38E5-28B7-9E5BB6254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9B9D46-4B14-5344-B7A7-C921DA971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1DDBE0-48A7-6E32-087D-DE2FA0414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C6AFEC-BBC5-9CC3-1E78-C697769F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4516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DDF069-B221-815B-7EFC-0878A2782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8DF248-E893-8F30-7210-D7CFCAB38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6BDBCB-9B6D-123F-A75E-E83CDBDCE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54811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A6B43-8272-97B7-62A0-96BE508E1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C4174-1014-6C66-656E-2FD25384F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0CA5FE-6FDE-D308-A338-08869B95D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6596D-C3B8-D904-E396-440B010FF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43D4C-14B5-922A-9DC2-7C09F4488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8A97D0-2B70-2184-1AFB-C38EB8130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9930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9012-5744-B20D-4D62-8CCB190BC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4D4852-3C59-AC06-BC71-4DE4CF6FB0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31834D-399A-9412-14FA-A53BD7154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70723-1DC1-6E8E-3462-68F9D7083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1D945-AB86-3762-B93A-831FBC1A0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41D82E-6DDF-2425-34B3-30A648B08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99435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5ED040-F544-309B-A87C-524BB52C2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EF096-C065-3564-C1FE-61BEB7E31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8B65F-7689-AA82-B185-D37460834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C0F55A-D9AF-4ABD-BE8B-D16CDBDB21BC}" type="datetimeFigureOut">
              <a:rPr lang="en-DE" smtClean="0"/>
              <a:t>30/04/2025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4B139-866D-386C-D6F4-0EC6EEC77A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B0929-3980-4DEB-29A7-449524634D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9BEED0-D426-4B94-AE28-2599824B6E4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993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spc29.x-matter.uni-frankfurt.de/trb/schematics/PADIWA3-all.pdf" TargetMode="Externa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3B4CC-CE67-8242-7DE5-D6F47AD2B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SPICE Simulation</a:t>
            </a:r>
            <a:br>
              <a:rPr lang="en-US" dirty="0"/>
            </a:br>
            <a:r>
              <a:rPr lang="en-US" dirty="0"/>
              <a:t>Inductive load amplifier</a:t>
            </a:r>
            <a:endParaRPr lang="en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9D42E0-67B9-0265-D607-3631B24A9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3138"/>
            <a:ext cx="6931546" cy="360247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BCA688B-9BB4-1F02-7FB0-F17245765F2F}"/>
              </a:ext>
            </a:extLst>
          </p:cNvPr>
          <p:cNvSpPr/>
          <p:nvPr/>
        </p:nvSpPr>
        <p:spPr>
          <a:xfrm>
            <a:off x="5534297" y="3213463"/>
            <a:ext cx="561703" cy="687977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7B9C65-D5F9-BDAF-D20C-2150933A9F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721" y="469565"/>
            <a:ext cx="5318697" cy="60233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E152B1-68A5-1AC8-4EBA-95A574CC4718}"/>
              </a:ext>
            </a:extLst>
          </p:cNvPr>
          <p:cNvSpPr txBox="1"/>
          <p:nvPr/>
        </p:nvSpPr>
        <p:spPr>
          <a:xfrm>
            <a:off x="1112894" y="6457950"/>
            <a:ext cx="4421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page_48: https://jspc29.x-matter.uni-frankfurt.de/trb/schematics/farich_system.pdf</a:t>
            </a:r>
            <a:endParaRPr lang="en-DE" sz="9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934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46E51-4A20-86D1-8FED-077E23F22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 2.2 </a:t>
            </a:r>
            <a:r>
              <a:rPr lang="en-US" dirty="0" err="1"/>
              <a:t>uH</a:t>
            </a:r>
            <a:r>
              <a:rPr lang="en-US" dirty="0"/>
              <a:t> vs 560 </a:t>
            </a:r>
            <a:r>
              <a:rPr lang="en-US" dirty="0" err="1"/>
              <a:t>nH</a:t>
            </a:r>
            <a:endParaRPr lang="en-DE" dirty="0"/>
          </a:p>
        </p:txBody>
      </p:sp>
      <p:pic>
        <p:nvPicPr>
          <p:cNvPr id="5" name="Content Placeholder 4" descr="A graph of a number of numbers&#10;&#10;AI-generated content may be incorrect.">
            <a:extLst>
              <a:ext uri="{FF2B5EF4-FFF2-40B4-BE49-F238E27FC236}">
                <a16:creationId xmlns:a16="http://schemas.microsoft.com/office/drawing/2014/main" id="{C0D94E8F-0D45-58C5-06F7-801907086E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559" y="1825625"/>
            <a:ext cx="8872881" cy="4351338"/>
          </a:xfrm>
        </p:spPr>
      </p:pic>
    </p:spTree>
    <p:extLst>
      <p:ext uri="{BB962C8B-B14F-4D97-AF65-F5344CB8AC3E}">
        <p14:creationId xmlns:p14="http://schemas.microsoft.com/office/powerpoint/2010/main" val="905228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values&#10;&#10;AI-generated content may be incorrect.">
            <a:extLst>
              <a:ext uri="{FF2B5EF4-FFF2-40B4-BE49-F238E27FC236}">
                <a16:creationId xmlns:a16="http://schemas.microsoft.com/office/drawing/2014/main" id="{95BAF704-BD42-D6BC-07D1-D0652DCEE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716" y="1112513"/>
            <a:ext cx="9144018" cy="54864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6B7D1-34E1-243F-8B53-B6DB0F006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1.09-1.04 V </a:t>
            </a:r>
            <a:r>
              <a:rPr lang="en-US" dirty="0" err="1"/>
              <a:t>th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04887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B8354-7B23-4A1F-5551-3D4B4B9EF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56A374-B824-87DA-463F-BCCF78EA17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7716" y="1112513"/>
            <a:ext cx="9144018" cy="54864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2A5047-677F-0125-7345-A3A7AB7B4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C7 1-10pF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87294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B915D-81D6-EC91-4056-CC063D7DA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Buffers</a:t>
            </a:r>
            <a:endParaRPr lang="en-DE" dirty="0"/>
          </a:p>
        </p:txBody>
      </p:sp>
      <p:pic>
        <p:nvPicPr>
          <p:cNvPr id="9" name="Content Placeholder 8" descr="A close up of a circuit board&#10;&#10;AI-generated content may be incorrect.">
            <a:extLst>
              <a:ext uri="{FF2B5EF4-FFF2-40B4-BE49-F238E27FC236}">
                <a16:creationId xmlns:a16="http://schemas.microsoft.com/office/drawing/2014/main" id="{29D3479C-C14A-4905-8A06-D124B708A3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3" t="7146" r="24125" b="19405"/>
          <a:stretch/>
        </p:blipFill>
        <p:spPr>
          <a:xfrm rot="16200000">
            <a:off x="8701716" y="3848728"/>
            <a:ext cx="1929358" cy="3688076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FA10F9-EC25-5CB9-0334-840BA0800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4342" y="1987806"/>
            <a:ext cx="3059214" cy="27059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9B81B5-F512-AE68-A22A-4FF3F5910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1982" y="4820918"/>
            <a:ext cx="5077097" cy="167195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25EA53E-759B-D913-F482-D5743906D9A0}"/>
              </a:ext>
            </a:extLst>
          </p:cNvPr>
          <p:cNvSpPr txBox="1">
            <a:spLocks/>
          </p:cNvSpPr>
          <p:nvPr/>
        </p:nvSpPr>
        <p:spPr>
          <a:xfrm>
            <a:off x="838200" y="1777274"/>
            <a:ext cx="6244167" cy="4210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2 inputs to 6 outputs for </a:t>
            </a:r>
            <a:r>
              <a:rPr lang="en-US" sz="1800" dirty="0" err="1"/>
              <a:t>Heimtime</a:t>
            </a:r>
            <a:r>
              <a:rPr lang="en-US" sz="1800" dirty="0"/>
              <a:t> and Master trigger</a:t>
            </a:r>
          </a:p>
        </p:txBody>
      </p:sp>
      <p:pic>
        <p:nvPicPr>
          <p:cNvPr id="14" name="Picture 13" descr="A screen shot of a graph&#10;&#10;AI-generated content may be incorrect.">
            <a:extLst>
              <a:ext uri="{FF2B5EF4-FFF2-40B4-BE49-F238E27FC236}">
                <a16:creationId xmlns:a16="http://schemas.microsoft.com/office/drawing/2014/main" id="{95535EE1-A7F3-6B8D-36E5-B5BE7B8E6C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607" y="86255"/>
            <a:ext cx="3241576" cy="4577688"/>
          </a:xfrm>
          <a:prstGeom prst="rect">
            <a:avLst/>
          </a:prstGeom>
        </p:spPr>
      </p:pic>
      <p:pic>
        <p:nvPicPr>
          <p:cNvPr id="15" name="Picture 14" descr="A screen shot of a graph&#10;&#10;AI-generated content may be incorrect.">
            <a:extLst>
              <a:ext uri="{FF2B5EF4-FFF2-40B4-BE49-F238E27FC236}">
                <a16:creationId xmlns:a16="http://schemas.microsoft.com/office/drawing/2014/main" id="{1EA59CF1-B53A-058B-AD49-7FF110829E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33" t="63960" r="67029" b="29382"/>
          <a:stretch/>
        </p:blipFill>
        <p:spPr>
          <a:xfrm>
            <a:off x="8246416" y="2868282"/>
            <a:ext cx="1553751" cy="61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645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099D4-BF7C-9C82-E748-D5A5E08DE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Amplifier</a:t>
            </a:r>
            <a:br>
              <a:rPr lang="en-US" dirty="0"/>
            </a:br>
            <a:r>
              <a:rPr lang="en-US" dirty="0"/>
              <a:t>Based on PADIWA3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242E4-C374-6087-A098-B761255F0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1392"/>
            <a:ext cx="6244167" cy="2682314"/>
          </a:xfrm>
        </p:spPr>
        <p:txBody>
          <a:bodyPr>
            <a:normAutofit/>
          </a:bodyPr>
          <a:lstStyle/>
          <a:p>
            <a:r>
              <a:rPr lang="en-US" sz="1800" dirty="0"/>
              <a:t>64 channels based on BGA2803 RF amplifier (</a:t>
            </a:r>
            <a:r>
              <a:rPr lang="en-US" sz="1800" dirty="0" err="1"/>
              <a:t>bw</a:t>
            </a:r>
            <a:r>
              <a:rPr lang="en-US" sz="1800" dirty="0"/>
              <a:t>. 2.2GHz) </a:t>
            </a:r>
          </a:p>
          <a:p>
            <a:r>
              <a:rPr lang="en-US" sz="1800" dirty="0"/>
              <a:t>23.6 dB gain / 3 dB noise 950 </a:t>
            </a:r>
            <a:r>
              <a:rPr lang="en-US" sz="1800" dirty="0" err="1"/>
              <a:t>Mhz</a:t>
            </a:r>
            <a:endParaRPr lang="en-US" sz="1800" dirty="0"/>
          </a:p>
          <a:p>
            <a:r>
              <a:rPr lang="en-US" sz="1800" dirty="0"/>
              <a:t>Cost effective (0.3 euro/pcs) </a:t>
            </a:r>
          </a:p>
          <a:p>
            <a:r>
              <a:rPr lang="en-US" sz="1800" dirty="0"/>
              <a:t>Simulation - ongoing</a:t>
            </a:r>
            <a:endParaRPr lang="en-DE" sz="1800" dirty="0"/>
          </a:p>
        </p:txBody>
      </p:sp>
      <p:pic>
        <p:nvPicPr>
          <p:cNvPr id="5" name="Picture 4" descr="A computer screen shot of a circuit board&#10;&#10;AI-generated content may be incorrect.">
            <a:extLst>
              <a:ext uri="{FF2B5EF4-FFF2-40B4-BE49-F238E27FC236}">
                <a16:creationId xmlns:a16="http://schemas.microsoft.com/office/drawing/2014/main" id="{71250912-FAED-F980-6CDC-5411D3113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120" y="548565"/>
            <a:ext cx="3492138" cy="2682314"/>
          </a:xfrm>
          <a:prstGeom prst="rect">
            <a:avLst/>
          </a:prstGeom>
        </p:spPr>
      </p:pic>
      <p:pic>
        <p:nvPicPr>
          <p:cNvPr id="7" name="Picture 6" descr="A circuit board with many small lights&#10;&#10;AI-generated content may be incorrect.">
            <a:extLst>
              <a:ext uri="{FF2B5EF4-FFF2-40B4-BE49-F238E27FC236}">
                <a16:creationId xmlns:a16="http://schemas.microsoft.com/office/drawing/2014/main" id="{50E53A59-C7F9-34A1-8BD7-1CA00A469A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119" y="3810560"/>
            <a:ext cx="3492139" cy="26823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E65A10-A5A2-E4D9-BBD1-0AFEB7219286}"/>
              </a:ext>
            </a:extLst>
          </p:cNvPr>
          <p:cNvSpPr txBox="1"/>
          <p:nvPr/>
        </p:nvSpPr>
        <p:spPr>
          <a:xfrm>
            <a:off x="9339350" y="180459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TOP VIEW</a:t>
            </a:r>
            <a:endParaRPr lang="en-DE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2340D0-2E18-25AB-42E5-2C0559AF2199}"/>
              </a:ext>
            </a:extLst>
          </p:cNvPr>
          <p:cNvSpPr txBox="1"/>
          <p:nvPr/>
        </p:nvSpPr>
        <p:spPr>
          <a:xfrm>
            <a:off x="9102361" y="3482459"/>
            <a:ext cx="168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BOTTOM VIEW</a:t>
            </a:r>
            <a:endParaRPr lang="en-DE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8D9DA0-A75B-1458-0E28-B0D4913C6EA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6873"/>
          <a:stretch/>
        </p:blipFill>
        <p:spPr>
          <a:xfrm>
            <a:off x="838199" y="3699934"/>
            <a:ext cx="5040611" cy="228117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6291FF-6E3E-3BB8-A923-D6738AFEDE44}"/>
              </a:ext>
            </a:extLst>
          </p:cNvPr>
          <p:cNvSpPr txBox="1"/>
          <p:nvPr/>
        </p:nvSpPr>
        <p:spPr>
          <a:xfrm>
            <a:off x="990783" y="6059082"/>
            <a:ext cx="49680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page_4: </a:t>
            </a:r>
            <a:r>
              <a:rPr lang="fr-FR" sz="900" b="1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5"/>
              </a:rPr>
              <a:t>https://jspc29.x-matter.uni-frankfurt.de/trb/schematics/PADIWA3-all.pdf</a:t>
            </a:r>
            <a:endParaRPr lang="fr-FR" sz="9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W. Zhi et al 2024 JINST 19 P06011 DOI 10.1088/1748-0221/19/06/P06011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Joshua W Cates et al 2018 Phys. Med. Biol. 63 185022 DOI 10.1088/1361-6560/</a:t>
            </a:r>
            <a:r>
              <a:rPr lang="en-US" sz="900" b="1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aadbcd</a:t>
            </a:r>
            <a:endParaRPr lang="en-US" sz="9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9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F. Simon NIM-A Volume 926, 11 May 2019, Pages 85-100 Doi.org/10.1016/j.nima.2018.11.042</a:t>
            </a:r>
            <a:endParaRPr lang="en-DE" sz="9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4757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711C4-E869-D54A-5F2E-72C50C9E8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BGA2803 Demo Board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2002D-741E-158C-A4D0-3376BE11A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2 RF amplifiers</a:t>
            </a:r>
          </a:p>
          <a:p>
            <a:r>
              <a:rPr lang="en-US" dirty="0"/>
              <a:t>2 </a:t>
            </a:r>
            <a:r>
              <a:rPr lang="en-US" dirty="0" err="1"/>
              <a:t>SiPMs</a:t>
            </a:r>
            <a:endParaRPr lang="en-US" dirty="0"/>
          </a:p>
          <a:p>
            <a:r>
              <a:rPr lang="en-US" dirty="0"/>
              <a:t>1 HV PSU</a:t>
            </a:r>
          </a:p>
          <a:p>
            <a:r>
              <a:rPr lang="en-US" dirty="0"/>
              <a:t>Power via USB-C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C3D85B-EE74-89AC-A616-123FED7F7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788" y="68457"/>
            <a:ext cx="5000467" cy="6627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E338BC-EC78-33DC-45F9-F45B76435B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73" r="15452"/>
          <a:stretch/>
        </p:blipFill>
        <p:spPr>
          <a:xfrm rot="16200000">
            <a:off x="3339160" y="2045035"/>
            <a:ext cx="4008105" cy="295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71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1A224-3C40-5F1B-01DB-CFA8FAA8C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C8E10-990E-7541-2F8A-377EF660F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BGA2803 Demo Board</a:t>
            </a:r>
            <a:endParaRPr lang="en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D6C945-7D29-3F7B-E678-D6790DEB8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056" y="1348706"/>
            <a:ext cx="4529468" cy="52860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A689F6D-53FC-316C-6268-37EE1A681C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478" y="1127446"/>
            <a:ext cx="5350199" cy="55711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BD83A27-3A6B-B509-5D6C-442EB6914BDD}"/>
              </a:ext>
            </a:extLst>
          </p:cNvPr>
          <p:cNvSpPr txBox="1"/>
          <p:nvPr/>
        </p:nvSpPr>
        <p:spPr>
          <a:xfrm rot="16200000">
            <a:off x="784307" y="3657600"/>
            <a:ext cx="1536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Amplitude (V)</a:t>
            </a:r>
            <a:endParaRPr lang="en-DE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7BA098-2657-9625-F0A3-878499B7B45A}"/>
              </a:ext>
            </a:extLst>
          </p:cNvPr>
          <p:cNvSpPr txBox="1"/>
          <p:nvPr/>
        </p:nvSpPr>
        <p:spPr>
          <a:xfrm>
            <a:off x="3149370" y="6076950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 (ns)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03279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241DA-5CA3-DB47-C044-7342A6D2E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 PCB </a:t>
            </a:r>
            <a:r>
              <a:rPr lang="en-US" dirty="0" err="1"/>
              <a:t>AddOn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45C0E3-6581-21AE-90BC-376F0D790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934346"/>
            <a:ext cx="5932968" cy="30412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F88A58-69B1-F90B-C683-11B49C5FE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14056"/>
            <a:ext cx="4191042" cy="50788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80A5C1-ED1C-4D78-E793-34B363D21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3349" y="3374481"/>
            <a:ext cx="5626446" cy="33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668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199</Words>
  <Application>Microsoft Office PowerPoint</Application>
  <PresentationFormat>Widescreen</PresentationFormat>
  <Paragraphs>28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Wingdings</vt:lpstr>
      <vt:lpstr>Office Theme</vt:lpstr>
      <vt:lpstr>SPICE Simulation Inductive load amplifier</vt:lpstr>
      <vt:lpstr>TOT 2.2 uH vs 560 nH</vt:lpstr>
      <vt:lpstr>1.09-1.04 V th</vt:lpstr>
      <vt:lpstr>C7 1-10pF</vt:lpstr>
      <vt:lpstr>Clock Buffers</vt:lpstr>
      <vt:lpstr>New Amplifier Based on PADIWA3</vt:lpstr>
      <vt:lpstr>BGA2803 Demo Board</vt:lpstr>
      <vt:lpstr>BGA2803 Demo Board</vt:lpstr>
      <vt:lpstr>Flex PCB AddOn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Enciu</dc:creator>
  <cp:lastModifiedBy>Alex Enciu</cp:lastModifiedBy>
  <cp:revision>19</cp:revision>
  <dcterms:created xsi:type="dcterms:W3CDTF">2025-02-28T09:06:09Z</dcterms:created>
  <dcterms:modified xsi:type="dcterms:W3CDTF">2025-04-30T08:17:16Z</dcterms:modified>
</cp:coreProperties>
</file>

<file path=docProps/thumbnail.jpeg>
</file>